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8" r:id="rId3"/>
    <p:sldId id="339" r:id="rId4"/>
    <p:sldId id="464" r:id="rId5"/>
    <p:sldId id="465" r:id="rId6"/>
    <p:sldId id="466" r:id="rId7"/>
    <p:sldId id="467" r:id="rId8"/>
    <p:sldId id="340" r:id="rId9"/>
    <p:sldId id="342" r:id="rId10"/>
    <p:sldId id="344" r:id="rId11"/>
    <p:sldId id="345" r:id="rId12"/>
    <p:sldId id="485" r:id="rId13"/>
    <p:sldId id="346" r:id="rId14"/>
    <p:sldId id="458" r:id="rId15"/>
    <p:sldId id="484" r:id="rId16"/>
    <p:sldId id="520" r:id="rId17"/>
    <p:sldId id="347" r:id="rId18"/>
    <p:sldId id="348" r:id="rId19"/>
    <p:sldId id="459" r:id="rId20"/>
    <p:sldId id="483" r:id="rId21"/>
    <p:sldId id="350" r:id="rId22"/>
    <p:sldId id="351" r:id="rId23"/>
    <p:sldId id="461" r:id="rId24"/>
    <p:sldId id="462" r:id="rId25"/>
    <p:sldId id="486" r:id="rId26"/>
    <p:sldId id="354" r:id="rId27"/>
    <p:sldId id="519" r:id="rId28"/>
    <p:sldId id="487" r:id="rId29"/>
    <p:sldId id="488" r:id="rId30"/>
    <p:sldId id="335" r:id="rId31"/>
    <p:sldId id="336" r:id="rId32"/>
    <p:sldId id="524" r:id="rId33"/>
    <p:sldId id="521" r:id="rId34"/>
    <p:sldId id="522" r:id="rId35"/>
    <p:sldId id="523" r:id="rId36"/>
    <p:sldId id="356" r:id="rId37"/>
    <p:sldId id="357" r:id="rId38"/>
    <p:sldId id="482" r:id="rId39"/>
    <p:sldId id="328" r:id="rId40"/>
    <p:sldId id="358" r:id="rId41"/>
    <p:sldId id="359" r:id="rId42"/>
    <p:sldId id="480" r:id="rId43"/>
    <p:sldId id="360" r:id="rId44"/>
    <p:sldId id="367" r:id="rId45"/>
    <p:sldId id="479" r:id="rId46"/>
    <p:sldId id="500" r:id="rId47"/>
    <p:sldId id="372" r:id="rId48"/>
    <p:sldId id="373" r:id="rId49"/>
    <p:sldId id="491" r:id="rId50"/>
    <p:sldId id="492" r:id="rId51"/>
    <p:sldId id="493" r:id="rId52"/>
    <p:sldId id="505" r:id="rId53"/>
    <p:sldId id="494" r:id="rId54"/>
    <p:sldId id="525" r:id="rId55"/>
    <p:sldId id="374" r:id="rId56"/>
    <p:sldId id="495" r:id="rId57"/>
    <p:sldId id="496" r:id="rId58"/>
    <p:sldId id="497" r:id="rId59"/>
    <p:sldId id="498" r:id="rId60"/>
    <p:sldId id="375" r:id="rId61"/>
    <p:sldId id="376" r:id="rId62"/>
    <p:sldId id="377" r:id="rId63"/>
    <p:sldId id="477" r:id="rId64"/>
    <p:sldId id="378" r:id="rId65"/>
    <p:sldId id="506" r:id="rId66"/>
    <p:sldId id="507" r:id="rId67"/>
    <p:sldId id="379" r:id="rId68"/>
    <p:sldId id="380" r:id="rId69"/>
    <p:sldId id="476" r:id="rId70"/>
    <p:sldId id="381" r:id="rId71"/>
    <p:sldId id="509" r:id="rId72"/>
    <p:sldId id="508" r:id="rId73"/>
    <p:sldId id="382" r:id="rId74"/>
    <p:sldId id="526" r:id="rId75"/>
    <p:sldId id="383" r:id="rId76"/>
    <p:sldId id="384" r:id="rId77"/>
    <p:sldId id="490" r:id="rId78"/>
    <p:sldId id="516" r:id="rId79"/>
    <p:sldId id="517" r:id="rId80"/>
    <p:sldId id="518" r:id="rId81"/>
    <p:sldId id="385" r:id="rId82"/>
    <p:sldId id="388" r:id="rId83"/>
    <p:sldId id="510" r:id="rId84"/>
    <p:sldId id="511" r:id="rId85"/>
    <p:sldId id="390" r:id="rId86"/>
    <p:sldId id="391" r:id="rId87"/>
    <p:sldId id="392" r:id="rId88"/>
    <p:sldId id="393" r:id="rId89"/>
    <p:sldId id="475" r:id="rId90"/>
    <p:sldId id="389" r:id="rId91"/>
    <p:sldId id="394" r:id="rId92"/>
    <p:sldId id="395" r:id="rId93"/>
    <p:sldId id="396" r:id="rId94"/>
    <p:sldId id="397" r:id="rId95"/>
    <p:sldId id="398" r:id="rId96"/>
    <p:sldId id="399" r:id="rId97"/>
    <p:sldId id="474" r:id="rId98"/>
    <p:sldId id="400" r:id="rId99"/>
    <p:sldId id="401" r:id="rId100"/>
    <p:sldId id="402" r:id="rId101"/>
    <p:sldId id="403" r:id="rId102"/>
    <p:sldId id="473" r:id="rId103"/>
    <p:sldId id="404" r:id="rId104"/>
    <p:sldId id="405" r:id="rId105"/>
    <p:sldId id="407" r:id="rId106"/>
    <p:sldId id="472" r:id="rId107"/>
    <p:sldId id="406" r:id="rId108"/>
    <p:sldId id="408" r:id="rId109"/>
    <p:sldId id="512" r:id="rId110"/>
    <p:sldId id="409" r:id="rId111"/>
    <p:sldId id="471" r:id="rId112"/>
    <p:sldId id="410" r:id="rId113"/>
    <p:sldId id="411" r:id="rId114"/>
    <p:sldId id="513" r:id="rId115"/>
    <p:sldId id="412" r:id="rId116"/>
    <p:sldId id="470" r:id="rId117"/>
    <p:sldId id="331" r:id="rId118"/>
    <p:sldId id="413" r:id="rId119"/>
    <p:sldId id="414" r:id="rId120"/>
    <p:sldId id="415" r:id="rId121"/>
    <p:sldId id="416" r:id="rId122"/>
    <p:sldId id="417" r:id="rId123"/>
    <p:sldId id="420" r:id="rId124"/>
    <p:sldId id="469" r:id="rId125"/>
    <p:sldId id="421" r:id="rId126"/>
    <p:sldId id="422" r:id="rId127"/>
    <p:sldId id="423" r:id="rId128"/>
    <p:sldId id="424" r:id="rId129"/>
    <p:sldId id="468" r:id="rId130"/>
    <p:sldId id="332" r:id="rId131"/>
    <p:sldId id="514" r:id="rId132"/>
    <p:sldId id="427" r:id="rId133"/>
    <p:sldId id="426" r:id="rId134"/>
    <p:sldId id="428" r:id="rId135"/>
    <p:sldId id="429" r:id="rId136"/>
    <p:sldId id="430" r:id="rId137"/>
    <p:sldId id="432" r:id="rId138"/>
    <p:sldId id="433" r:id="rId139"/>
    <p:sldId id="435" r:id="rId140"/>
    <p:sldId id="436" r:id="rId141"/>
    <p:sldId id="527" r:id="rId142"/>
    <p:sldId id="437" r:id="rId143"/>
    <p:sldId id="438" r:id="rId144"/>
    <p:sldId id="439" r:id="rId145"/>
    <p:sldId id="440" r:id="rId146"/>
    <p:sldId id="441" r:id="rId147"/>
    <p:sldId id="442" r:id="rId148"/>
    <p:sldId id="443" r:id="rId149"/>
    <p:sldId id="444" r:id="rId150"/>
    <p:sldId id="445" r:id="rId151"/>
    <p:sldId id="447" r:id="rId152"/>
    <p:sldId id="448" r:id="rId153"/>
    <p:sldId id="449" r:id="rId154"/>
    <p:sldId id="451" r:id="rId155"/>
    <p:sldId id="528" r:id="rId156"/>
    <p:sldId id="463" r:id="rId157"/>
    <p:sldId id="333" r:id="rId158"/>
    <p:sldId id="515" r:id="rId159"/>
    <p:sldId id="454" r:id="rId160"/>
    <p:sldId id="456" r:id="rId161"/>
    <p:sldId id="529" r:id="rId1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0C414F-A80B-4B5D-A086-3C566F43152F}">
          <p14:sldIdLst>
            <p14:sldId id="256"/>
            <p14:sldId id="338"/>
            <p14:sldId id="339"/>
            <p14:sldId id="464"/>
            <p14:sldId id="465"/>
            <p14:sldId id="466"/>
            <p14:sldId id="467"/>
            <p14:sldId id="340"/>
            <p14:sldId id="342"/>
            <p14:sldId id="344"/>
            <p14:sldId id="345"/>
            <p14:sldId id="485"/>
            <p14:sldId id="346"/>
            <p14:sldId id="458"/>
            <p14:sldId id="484"/>
            <p14:sldId id="520"/>
            <p14:sldId id="347"/>
            <p14:sldId id="348"/>
            <p14:sldId id="459"/>
            <p14:sldId id="483"/>
            <p14:sldId id="350"/>
            <p14:sldId id="351"/>
            <p14:sldId id="461"/>
            <p14:sldId id="462"/>
            <p14:sldId id="486"/>
            <p14:sldId id="354"/>
            <p14:sldId id="519"/>
            <p14:sldId id="487"/>
            <p14:sldId id="488"/>
            <p14:sldId id="335"/>
            <p14:sldId id="336"/>
            <p14:sldId id="524"/>
            <p14:sldId id="521"/>
            <p14:sldId id="522"/>
            <p14:sldId id="523"/>
            <p14:sldId id="356"/>
            <p14:sldId id="357"/>
            <p14:sldId id="482"/>
            <p14:sldId id="328"/>
            <p14:sldId id="358"/>
            <p14:sldId id="359"/>
            <p14:sldId id="480"/>
            <p14:sldId id="360"/>
            <p14:sldId id="367"/>
            <p14:sldId id="479"/>
            <p14:sldId id="500"/>
            <p14:sldId id="372"/>
            <p14:sldId id="373"/>
            <p14:sldId id="491"/>
            <p14:sldId id="492"/>
            <p14:sldId id="493"/>
            <p14:sldId id="505"/>
            <p14:sldId id="494"/>
            <p14:sldId id="525"/>
            <p14:sldId id="374"/>
            <p14:sldId id="495"/>
            <p14:sldId id="496"/>
            <p14:sldId id="497"/>
            <p14:sldId id="498"/>
            <p14:sldId id="375"/>
            <p14:sldId id="376"/>
            <p14:sldId id="377"/>
            <p14:sldId id="477"/>
            <p14:sldId id="378"/>
            <p14:sldId id="506"/>
            <p14:sldId id="507"/>
            <p14:sldId id="379"/>
            <p14:sldId id="380"/>
            <p14:sldId id="476"/>
            <p14:sldId id="381"/>
            <p14:sldId id="509"/>
            <p14:sldId id="508"/>
            <p14:sldId id="382"/>
            <p14:sldId id="526"/>
            <p14:sldId id="383"/>
            <p14:sldId id="384"/>
            <p14:sldId id="490"/>
            <p14:sldId id="516"/>
            <p14:sldId id="517"/>
            <p14:sldId id="518"/>
            <p14:sldId id="385"/>
            <p14:sldId id="388"/>
            <p14:sldId id="510"/>
            <p14:sldId id="511"/>
            <p14:sldId id="390"/>
            <p14:sldId id="391"/>
            <p14:sldId id="392"/>
            <p14:sldId id="393"/>
            <p14:sldId id="475"/>
            <p14:sldId id="389"/>
            <p14:sldId id="394"/>
            <p14:sldId id="395"/>
            <p14:sldId id="396"/>
            <p14:sldId id="397"/>
            <p14:sldId id="398"/>
            <p14:sldId id="399"/>
            <p14:sldId id="474"/>
            <p14:sldId id="400"/>
            <p14:sldId id="401"/>
            <p14:sldId id="402"/>
            <p14:sldId id="403"/>
            <p14:sldId id="473"/>
            <p14:sldId id="404"/>
            <p14:sldId id="405"/>
            <p14:sldId id="407"/>
            <p14:sldId id="472"/>
            <p14:sldId id="406"/>
            <p14:sldId id="408"/>
            <p14:sldId id="512"/>
            <p14:sldId id="409"/>
            <p14:sldId id="471"/>
            <p14:sldId id="410"/>
            <p14:sldId id="411"/>
            <p14:sldId id="513"/>
            <p14:sldId id="412"/>
            <p14:sldId id="470"/>
            <p14:sldId id="331"/>
            <p14:sldId id="413"/>
            <p14:sldId id="414"/>
            <p14:sldId id="415"/>
            <p14:sldId id="416"/>
            <p14:sldId id="417"/>
            <p14:sldId id="420"/>
            <p14:sldId id="469"/>
            <p14:sldId id="421"/>
            <p14:sldId id="422"/>
            <p14:sldId id="423"/>
            <p14:sldId id="424"/>
            <p14:sldId id="468"/>
            <p14:sldId id="332"/>
            <p14:sldId id="514"/>
            <p14:sldId id="427"/>
            <p14:sldId id="426"/>
            <p14:sldId id="428"/>
            <p14:sldId id="429"/>
            <p14:sldId id="430"/>
            <p14:sldId id="432"/>
            <p14:sldId id="433"/>
            <p14:sldId id="435"/>
            <p14:sldId id="436"/>
            <p14:sldId id="527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7"/>
            <p14:sldId id="448"/>
            <p14:sldId id="449"/>
            <p14:sldId id="451"/>
            <p14:sldId id="528"/>
            <p14:sldId id="463"/>
            <p14:sldId id="333"/>
            <p14:sldId id="515"/>
            <p14:sldId id="454"/>
            <p14:sldId id="456"/>
            <p14:sldId id="5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1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D2B8-906D-42E6-92EB-7EAE277D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97608-98A7-4AC0-9B9B-8D0DD904F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86D6-1C73-449F-883D-0D58CA2C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2C84-92BF-46DA-94E4-3FEC5CDB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492A-9397-4E32-BD30-FFD43ECA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6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797B-3CE1-494B-89E6-50CE971E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4D621-7721-46F9-8994-558F4D891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B53F-6871-47EC-B687-F3FA8609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8392-0AD9-4B5F-AB7D-15941F3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A247-5EC5-4999-BE7C-02111396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F5CF5-D0C9-4A00-8066-2DA18A9A5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C16A9-B4AA-4F30-94D6-7FA69C19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4342C-02CC-4683-84C9-2C7DF476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9F95-2D0B-430E-B5AE-51A75A97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AE79-F507-47BF-95CE-55C745BD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6381-E74E-45F6-833A-72EB9E7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4FCC-F3BC-41CE-A9E2-A8F7C602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5371-86EB-4BA3-8691-02BB6AD2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8C11-009C-41E8-BAB9-7227E8B5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5D10-C7E8-4BF7-BD59-0411674C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19A2-BDA8-409B-8DDA-CFA29AD7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22E-FEB4-4755-AA43-3E915602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9A39-D2D1-4CCC-9003-32941FCC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15C9-D7E1-4DCA-9D32-350031BE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7E5C1-D5F6-4801-9A2C-5F39962B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5F1-6E11-456C-8615-FF62EE2E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1EBF-9C89-4E8E-9103-D3095CF80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B85-BF60-47C1-B294-DCCBFFAB1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6356C-9464-4CCD-B147-B34CF74A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10B7-00B5-4855-B60D-605846D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8A453-91AB-4916-823B-B8DB1C07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62A5-7CA9-4435-90C4-53E81A4C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8434-5A2B-4DAA-AD11-CBE4CA057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302D-0A05-4996-8C45-7C91EB2CC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2116E-5415-47CC-B380-B10EFAF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C7B0-3447-47F9-8C8B-87B8DF3E4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CB369-6049-46D0-89A1-CB4BE242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7B3F8-073F-42A7-8100-1FB50EA2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54755-0EFE-4E97-AB77-6B7272E4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6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4084-0B46-47B1-BCF2-C71FCE71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B6AE8-0BD3-45D0-AD65-28BCD470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2CE0E-9B0C-4E70-A81C-ABD8C655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0972-36BB-4224-9069-0293A050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4F9A-08FC-478C-9BAB-E5B7B5FA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26B85-7C7E-41A3-817B-4D911428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1218-205E-4787-95F3-DB024D31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3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798D-EEC2-499A-B897-08A79642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9F3F-15C5-4881-B6CA-237C9C81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1948-D9E8-4398-BB88-6C3C9EA55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76B8-F3AE-461D-A7FC-BB68A5DE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29225-5FFE-4A08-8197-C6746661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4AFEA-81E3-4C23-812C-397B9A46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6366-057A-4E90-B3E2-885440B8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D27EC-6E03-4219-A703-2F1468383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0C920-63F4-4FC7-B1BB-6FCEC3C4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FB0C0-36A5-40CA-A4E0-76EF0F6B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E00A3-48B8-4DE6-A418-11FFAC2E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FBA1-BDED-4DBA-B29A-61275272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18274-C444-4529-A877-2A16C94A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3B86-7DAC-451E-BB8D-B250088E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7338-788E-4F46-B9BC-87B24F6B9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751B-74F1-4E03-97C6-35C588AD404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AFC2-0F4B-437B-9A5C-91A448E3B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3B1B-E2E6-4383-A5D8-3CD017F66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DF69-8931-4747-B5E4-6514D262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Docker Containers and Kubernetes Fundamentals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08A4B1-9587-73B0-3D1D-5FFD31BB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9625" y="3225006"/>
            <a:ext cx="2952750" cy="1552575"/>
          </a:xfrm>
        </p:spPr>
      </p:pic>
    </p:spTree>
    <p:extLst>
      <p:ext uri="{BB962C8B-B14F-4D97-AF65-F5344CB8AC3E}">
        <p14:creationId xmlns:p14="http://schemas.microsoft.com/office/powerpoint/2010/main" val="246241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897B-A879-CBAE-C7E8-73C286B7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76EF6-3008-AA9E-1339-34F4DD780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Docker is an open platform for developing, shipping, and running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8412674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D107-6DBE-ED2E-ADAB-DEF020FE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DaemonSet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8ECF-893F-0C6D-62C3-999265D9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9F5C3-5ACE-BCD5-2CB6-26CA8F4D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34" y="1825625"/>
            <a:ext cx="6835732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255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D107-6DBE-ED2E-ADAB-DEF020FE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DaemonSet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8ECF-893F-0C6D-62C3-999265D9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DaemonSet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1B068-7ED4-E740-CC60-5929C95A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29" y="2984028"/>
            <a:ext cx="7872142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820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D107-6DBE-ED2E-ADAB-DEF020FE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DaemonSet</a:t>
            </a:r>
            <a:r>
              <a:rPr lang="en-US" sz="2400" dirty="0">
                <a:solidFill>
                  <a:srgbClr val="000000"/>
                </a:solidFill>
              </a:rPr>
              <a:t>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8ECF-893F-0C6D-62C3-999265D9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721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D121-42FE-C70F-A211-FC226AA5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Workloads - Job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A7B4-6F23-7D9B-EDB1-4DFA702A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Job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9D74D-C23A-5182-F357-C6061A29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6" y="2335435"/>
            <a:ext cx="7254869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005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D121-42FE-C70F-A211-FC226AA5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Workloads - Job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4E44B-F991-265B-38EE-DA43192EB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72" b="5500"/>
          <a:stretch/>
        </p:blipFill>
        <p:spPr>
          <a:xfrm>
            <a:off x="2152309" y="2431701"/>
            <a:ext cx="7887383" cy="3305908"/>
          </a:xfrm>
        </p:spPr>
      </p:pic>
    </p:spTree>
    <p:extLst>
      <p:ext uri="{BB962C8B-B14F-4D97-AF65-F5344CB8AC3E}">
        <p14:creationId xmlns:p14="http://schemas.microsoft.com/office/powerpoint/2010/main" val="34138758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D121-42FE-C70F-A211-FC226AA5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Workloads - Job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CB9B2-33FF-6773-747F-ADE524450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Job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5B352-48F7-E2CF-5A7F-B892C28C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60" y="2506900"/>
            <a:ext cx="7849280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620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D121-42FE-C70F-A211-FC226AA5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Workloads - Job Hands-On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CB9B2-33FF-6773-747F-ADE524450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199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0AAA-EA00-A9A7-D1CE-F829ECD8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CronJob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9AB7-BA24-58BA-B73C-DA728B82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CronJob</a:t>
            </a: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86BD2-D5D2-B3FE-6427-BCC251E4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24" y="2719326"/>
            <a:ext cx="6843353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9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0AAA-EA00-A9A7-D1CE-F829ECD8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CronJob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9AB7-BA24-58BA-B73C-DA728B82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C36D7-6B5A-D5A0-C3AF-5E7CBC51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24" y="1702920"/>
            <a:ext cx="6843353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801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0AAA-EA00-A9A7-D1CE-F829ECD8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CronJob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9AB7-BA24-58BA-B73C-DA728B82A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1D178-0CCD-8A49-9DD8-A211E67D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7"/>
          <a:stretch/>
        </p:blipFill>
        <p:spPr>
          <a:xfrm>
            <a:off x="2335204" y="1973454"/>
            <a:ext cx="7521592" cy="2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72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3BFA-57BD-D608-101E-058970D4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Basic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1EBE7-48BC-AD30-9F91-916771394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Docker CLI Cheat Sheet – Management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EF68B-3739-1D15-EBFF-D62571E00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" t="9079" r="2184" b="8388"/>
          <a:stretch/>
        </p:blipFill>
        <p:spPr>
          <a:xfrm>
            <a:off x="3326004" y="2924070"/>
            <a:ext cx="5546692" cy="10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972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083F-A024-3531-9684-7835648F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CronJob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63634-AB0D-E88D-2384-989EDEE29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7" t="2186" b="1"/>
          <a:stretch/>
        </p:blipFill>
        <p:spPr>
          <a:xfrm>
            <a:off x="2158089" y="2773345"/>
            <a:ext cx="7875823" cy="2512030"/>
          </a:xfrm>
        </p:spPr>
      </p:pic>
    </p:spTree>
    <p:extLst>
      <p:ext uri="{BB962C8B-B14F-4D97-AF65-F5344CB8AC3E}">
        <p14:creationId xmlns:p14="http://schemas.microsoft.com/office/powerpoint/2010/main" val="2048708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083F-A024-3531-9684-7835648F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CronJob</a:t>
            </a:r>
            <a:r>
              <a:rPr lang="en-US" sz="2400" dirty="0">
                <a:solidFill>
                  <a:srgbClr val="000000"/>
                </a:solidFill>
              </a:rPr>
              <a:t> Hands-On </a:t>
            </a:r>
            <a:br>
              <a:rPr lang="en-US" b="0" i="0" u="none" strike="noStrike" baseline="0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5D8F-3452-FCC7-A8B9-8E60AB67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46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2750-9106-D930-3571-BA9DD86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Updates - Rolling Updates Concepts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14615D-0B50-C789-01A2-358922C0E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877" y="2164715"/>
            <a:ext cx="7910245" cy="3673158"/>
          </a:xfrm>
        </p:spPr>
      </p:pic>
    </p:spTree>
    <p:extLst>
      <p:ext uri="{BB962C8B-B14F-4D97-AF65-F5344CB8AC3E}">
        <p14:creationId xmlns:p14="http://schemas.microsoft.com/office/powerpoint/2010/main" val="9354916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2750-9106-D930-3571-BA9DD86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Updates - Rolling Updates Concepts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988927-5DFE-2481-D6DE-0D36FB583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320" y="2599092"/>
            <a:ext cx="5075360" cy="2804403"/>
          </a:xfrm>
        </p:spPr>
      </p:pic>
    </p:spTree>
    <p:extLst>
      <p:ext uri="{BB962C8B-B14F-4D97-AF65-F5344CB8AC3E}">
        <p14:creationId xmlns:p14="http://schemas.microsoft.com/office/powerpoint/2010/main" val="25547827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2750-9106-D930-3571-BA9DD86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Updates - Rolling Updates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91C45-CF06-647E-401C-2512BEEE1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RollingUpdate</a:t>
            </a: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424DB-32F0-0C11-71EE-8737287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7" y="2679109"/>
            <a:ext cx="7239627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45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3AC2-B6EE-D459-0CD5-533E13DC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Updates - Rolling Updates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B9C7-21DD-F6AD-A19F-A64946C0D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Rolling Updates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AA1B4-C871-212E-0076-C0F23D38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53" y="2491659"/>
            <a:ext cx="7559695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40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3AC2-B6EE-D459-0CD5-533E13DC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Updates - Rolling Updates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B9C7-21DD-F6AD-A19F-A64946C0D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752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Services -What are services?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C38498-DB42-1F95-32C1-D287F242B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425" y="2336179"/>
            <a:ext cx="5883150" cy="3330229"/>
          </a:xfrm>
        </p:spPr>
      </p:pic>
    </p:spTree>
    <p:extLst>
      <p:ext uri="{BB962C8B-B14F-4D97-AF65-F5344CB8AC3E}">
        <p14:creationId xmlns:p14="http://schemas.microsoft.com/office/powerpoint/2010/main" val="12923988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Services -What are services?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8E2820-5F29-5E0E-1540-0FF34D6D2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615" y="2301886"/>
            <a:ext cx="5890770" cy="3398815"/>
          </a:xfrm>
        </p:spPr>
      </p:pic>
    </p:spTree>
    <p:extLst>
      <p:ext uri="{BB962C8B-B14F-4D97-AF65-F5344CB8AC3E}">
        <p14:creationId xmlns:p14="http://schemas.microsoft.com/office/powerpoint/2010/main" val="10435297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Services -What are services?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286DE-06B4-1A80-FF51-E5EC2654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Services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8F1D3-F374-E663-965D-819468EE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958" y="2635510"/>
            <a:ext cx="4900085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3BFA-57BD-D608-101E-058970D4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Basic Commands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1EBE7-48BC-AD30-9F91-916771394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833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Services -What are services?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FF70B-59B3-DAA5-1B62-61FDD9A22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23" r="2185" b="13330"/>
          <a:stretch/>
        </p:blipFill>
        <p:spPr>
          <a:xfrm>
            <a:off x="2669512" y="1825625"/>
            <a:ext cx="6852976" cy="3771307"/>
          </a:xfrm>
        </p:spPr>
      </p:pic>
    </p:spTree>
    <p:extLst>
      <p:ext uri="{BB962C8B-B14F-4D97-AF65-F5344CB8AC3E}">
        <p14:creationId xmlns:p14="http://schemas.microsoft.com/office/powerpoint/2010/main" val="39297997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Services -What are services?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69410C-3CD6-1F88-2AD3-8A54491F9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237" y="2503834"/>
            <a:ext cx="6759526" cy="2994920"/>
          </a:xfrm>
        </p:spPr>
      </p:pic>
    </p:spTree>
    <p:extLst>
      <p:ext uri="{BB962C8B-B14F-4D97-AF65-F5344CB8AC3E}">
        <p14:creationId xmlns:p14="http://schemas.microsoft.com/office/powerpoint/2010/main" val="8975084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Services - </a:t>
            </a:r>
            <a:r>
              <a:rPr lang="en-US" sz="2400" dirty="0" err="1">
                <a:solidFill>
                  <a:srgbClr val="000000"/>
                </a:solidFill>
              </a:rPr>
              <a:t>ClusterIP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5583CB8-E646-5DE9-6A01-C10C18EBD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84" b="13561"/>
          <a:stretch/>
        </p:blipFill>
        <p:spPr>
          <a:xfrm>
            <a:off x="2207176" y="2059912"/>
            <a:ext cx="7777647" cy="3526972"/>
          </a:xfrm>
        </p:spPr>
      </p:pic>
    </p:spTree>
    <p:extLst>
      <p:ext uri="{BB962C8B-B14F-4D97-AF65-F5344CB8AC3E}">
        <p14:creationId xmlns:p14="http://schemas.microsoft.com/office/powerpoint/2010/main" val="40697631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Services - </a:t>
            </a:r>
            <a:r>
              <a:rPr lang="en-US" sz="2400" dirty="0" err="1">
                <a:solidFill>
                  <a:srgbClr val="000000"/>
                </a:solidFill>
              </a:rPr>
              <a:t>ClusterIP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034C4-43E0-8C69-B304-386C3E36D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ClusterIP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9C714-1633-DAC5-3D4D-CCCC2E697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3" t="22003" r="2718" b="2539"/>
          <a:stretch/>
        </p:blipFill>
        <p:spPr>
          <a:xfrm>
            <a:off x="2307771" y="2642716"/>
            <a:ext cx="7576458" cy="29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159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Services - </a:t>
            </a:r>
            <a:r>
              <a:rPr lang="en-US" sz="2400" dirty="0" err="1">
                <a:solidFill>
                  <a:srgbClr val="000000"/>
                </a:solidFill>
              </a:rPr>
              <a:t>ClusterIP</a:t>
            </a:r>
            <a:r>
              <a:rPr lang="en-US" sz="2400" dirty="0">
                <a:solidFill>
                  <a:srgbClr val="000000"/>
                </a:solidFill>
              </a:rPr>
              <a:t> Hands-On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034C4-43E0-8C69-B304-386C3E36D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842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Services - </a:t>
            </a:r>
            <a:r>
              <a:rPr lang="en-US" sz="2400" dirty="0" err="1">
                <a:solidFill>
                  <a:srgbClr val="000000"/>
                </a:solidFill>
              </a:rPr>
              <a:t>NodePort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034C4-43E0-8C69-B304-386C3E36D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EE1A2-0318-A70A-CF74-7956636B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462" y="1825625"/>
            <a:ext cx="733107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521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Services - </a:t>
            </a:r>
            <a:r>
              <a:rPr lang="en-US" sz="2400" dirty="0" err="1">
                <a:solidFill>
                  <a:srgbClr val="000000"/>
                </a:solidFill>
              </a:rPr>
              <a:t>NodePort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034C4-43E0-8C69-B304-386C3E36D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nodePort</a:t>
            </a: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C00E5-82F8-76E8-690A-1833AFFA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8" y="2514521"/>
            <a:ext cx="7216765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630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Services - </a:t>
            </a:r>
            <a:r>
              <a:rPr lang="en-US" sz="2400" dirty="0" err="1">
                <a:solidFill>
                  <a:srgbClr val="000000"/>
                </a:solidFill>
              </a:rPr>
              <a:t>NodePort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9C0F3-D9DD-461E-9D8B-1F225CCE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89" b="4451"/>
          <a:stretch/>
        </p:blipFill>
        <p:spPr>
          <a:xfrm>
            <a:off x="2419008" y="1863699"/>
            <a:ext cx="7353984" cy="4084925"/>
          </a:xfrm>
        </p:spPr>
      </p:pic>
    </p:spTree>
    <p:extLst>
      <p:ext uri="{BB962C8B-B14F-4D97-AF65-F5344CB8AC3E}">
        <p14:creationId xmlns:p14="http://schemas.microsoft.com/office/powerpoint/2010/main" val="2986052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Services - </a:t>
            </a:r>
            <a:r>
              <a:rPr lang="en-US" sz="2400" dirty="0" err="1">
                <a:solidFill>
                  <a:srgbClr val="000000"/>
                </a:solidFill>
              </a:rPr>
              <a:t>NodePort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153709C-55AD-E474-7C9C-EC2CF76E9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41" t="21486"/>
          <a:stretch/>
        </p:blipFill>
        <p:spPr>
          <a:xfrm>
            <a:off x="2308292" y="2180493"/>
            <a:ext cx="7575417" cy="3021536"/>
          </a:xfrm>
        </p:spPr>
      </p:pic>
    </p:spTree>
    <p:extLst>
      <p:ext uri="{BB962C8B-B14F-4D97-AF65-F5344CB8AC3E}">
        <p14:creationId xmlns:p14="http://schemas.microsoft.com/office/powerpoint/2010/main" val="8583395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915-B657-CFF9-C092-3196488F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Services - </a:t>
            </a:r>
            <a:r>
              <a:rPr lang="en-US" sz="2400" dirty="0" err="1">
                <a:solidFill>
                  <a:srgbClr val="000000"/>
                </a:solidFill>
              </a:rPr>
              <a:t>NodePort</a:t>
            </a:r>
            <a:r>
              <a:rPr lang="en-US" sz="2400" dirty="0">
                <a:solidFill>
                  <a:srgbClr val="000000"/>
                </a:solidFill>
              </a:rPr>
              <a:t> Hands-On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F2CF3-D06C-9CDA-AF5B-16ECDE3AA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9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833C-6C51-D06E-A5B9-8256CA63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Running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0765-8FCB-8DC5-71C6-D34002E4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Docker CLI Cheat Sheet – Running and stopping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DAB592-EDF1-F9C4-46E5-8FD7CCD24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" t="28003" r="3137"/>
          <a:stretch/>
        </p:blipFill>
        <p:spPr>
          <a:xfrm>
            <a:off x="2232409" y="2552281"/>
            <a:ext cx="7727182" cy="286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461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F40A-F8AC-CC10-E31D-B3D81CD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sz="1800" b="0" i="0" u="none" strike="noStrike" baseline="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Storage &amp; Persistence Concepts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909BB-F386-C3FB-1819-8EE028BF9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461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F40A-F8AC-CC10-E31D-B3D81CD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sz="1800" b="0" i="0" u="none" strike="noStrike" baseline="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Storage &amp; Persistence Concepts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909BB-F386-C3FB-1819-8EE028BF9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43F28-049D-ED05-826F-BE09EEA9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2133487"/>
            <a:ext cx="7102455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75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F40A-F8AC-CC10-E31D-B3D81CD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sz="1800" b="0" i="0" u="none" strike="noStrike" baseline="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Storage &amp; Persistence Concepts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E9037-7CA9-6E3B-C0A8-50E8F459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Persistent Volumes and Claims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77FD3-F249-4DD0-EF59-41A1E901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168" y="2566273"/>
            <a:ext cx="6515665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272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F40A-F8AC-CC10-E31D-B3D81CD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sz="2400" dirty="0">
                <a:solidFill>
                  <a:srgbClr val="000000"/>
                </a:solidFill>
              </a:rPr>
              <a:t>Storage &amp; Persistence  – The Static 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6F80EF-159F-2478-3B45-32530F8FA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14" y="2126611"/>
            <a:ext cx="7292972" cy="3749365"/>
          </a:xfrm>
        </p:spPr>
      </p:pic>
    </p:spTree>
    <p:extLst>
      <p:ext uri="{BB962C8B-B14F-4D97-AF65-F5344CB8AC3E}">
        <p14:creationId xmlns:p14="http://schemas.microsoft.com/office/powerpoint/2010/main" val="34471843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F40A-F8AC-CC10-E31D-B3D81CD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sz="2400" dirty="0">
                <a:solidFill>
                  <a:srgbClr val="000000"/>
                </a:solidFill>
              </a:rPr>
              <a:t>Storage &amp; Persistence  – The Static 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852C00-3D1C-E5D0-0622-383817041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62" y="2739231"/>
            <a:ext cx="6696075" cy="2524125"/>
          </a:xfrm>
        </p:spPr>
      </p:pic>
    </p:spTree>
    <p:extLst>
      <p:ext uri="{BB962C8B-B14F-4D97-AF65-F5344CB8AC3E}">
        <p14:creationId xmlns:p14="http://schemas.microsoft.com/office/powerpoint/2010/main" val="31495892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F40A-F8AC-CC10-E31D-B3D81CD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sz="2400" dirty="0">
                <a:solidFill>
                  <a:srgbClr val="000000"/>
                </a:solidFill>
              </a:rPr>
              <a:t>Storage &amp; Persistence  – The Static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F8ED3-6949-A5CC-6D0C-51298471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Reclaim Policies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B0BE6-3529-D043-75E8-277485FA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40" y="2605968"/>
            <a:ext cx="4618120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188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F40A-F8AC-CC10-E31D-B3D81CD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sz="2400" dirty="0">
                <a:solidFill>
                  <a:srgbClr val="000000"/>
                </a:solidFill>
              </a:rPr>
              <a:t>Storage &amp; Persistence  – The Static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F8ED3-6949-A5CC-6D0C-51298471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Access modes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F8A50-659F-CC2B-301E-23957301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444" y="2597186"/>
            <a:ext cx="6607113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163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Static 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9EBF8-5801-18CD-A1C1-CB4951C9B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946" y="2187577"/>
            <a:ext cx="7712108" cy="3627434"/>
          </a:xfrm>
        </p:spPr>
      </p:pic>
    </p:spTree>
    <p:extLst>
      <p:ext uri="{BB962C8B-B14F-4D97-AF65-F5344CB8AC3E}">
        <p14:creationId xmlns:p14="http://schemas.microsoft.com/office/powerpoint/2010/main" val="26189803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Static 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705582-38D1-4B2D-71A8-63691AE9A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48" r="5316" b="18641"/>
          <a:stretch/>
        </p:blipFill>
        <p:spPr>
          <a:xfrm>
            <a:off x="2458497" y="1825625"/>
            <a:ext cx="7275007" cy="3540195"/>
          </a:xfrm>
        </p:spPr>
      </p:pic>
    </p:spTree>
    <p:extLst>
      <p:ext uri="{BB962C8B-B14F-4D97-AF65-F5344CB8AC3E}">
        <p14:creationId xmlns:p14="http://schemas.microsoft.com/office/powerpoint/2010/main" val="11998382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Static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D3724-A1A7-F083-8ACC-B57FEBDD1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Persistent volume states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DA0BE-3415-4B5B-A1DE-3A453A27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41" y="2699859"/>
            <a:ext cx="7209145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4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833C-6C51-D06E-A5B9-8256CA63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Running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0765-8FCB-8DC5-71C6-D34002E4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Docker CLI Cheat Sheet – Cleaning 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F4D0B-9564-C843-B930-6D87D62F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05" y="2525951"/>
            <a:ext cx="7742591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Static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D3724-A1A7-F083-8ACC-B57FEBDD1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PV and PVC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AB8B-76E6-47E6-34EF-AF4DE892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" t="37659" r="1900"/>
          <a:stretch/>
        </p:blipFill>
        <p:spPr>
          <a:xfrm>
            <a:off x="2307771" y="2833634"/>
            <a:ext cx="7576458" cy="25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795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Static Way Hands-On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D3724-A1A7-F083-8ACC-B57FEBDD1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489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Dynamic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D3724-A1A7-F083-8ACC-B57FEBDD1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StorageClass</a:t>
            </a: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56C10-A18B-4E10-0E68-78F185AB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20" y="2529762"/>
            <a:ext cx="7140559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506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Dynamic 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17452-7050-6B64-F973-9AD15EBA5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04"/>
          <a:stretch/>
        </p:blipFill>
        <p:spPr>
          <a:xfrm>
            <a:off x="2202146" y="1825625"/>
            <a:ext cx="7787708" cy="3942129"/>
          </a:xfrm>
        </p:spPr>
      </p:pic>
    </p:spTree>
    <p:extLst>
      <p:ext uri="{BB962C8B-B14F-4D97-AF65-F5344CB8AC3E}">
        <p14:creationId xmlns:p14="http://schemas.microsoft.com/office/powerpoint/2010/main" val="9699749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Dynamic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532B1-D93C-1B0A-F8C8-D6AC358C8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Reclaim policy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013BF-C15A-04BD-8312-D0B06E9D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697" y="2617399"/>
            <a:ext cx="4206605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97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Dynamic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532B1-D93C-1B0A-F8C8-D6AC358C8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Access modes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F60CC-3760-896F-3198-B4F0F8E3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47" y="2732454"/>
            <a:ext cx="6530906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024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Dynamic 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1C156-5026-28F7-CBD0-9EC4A4B81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872" y="2572420"/>
            <a:ext cx="4816257" cy="2857748"/>
          </a:xfrm>
        </p:spPr>
      </p:pic>
    </p:spTree>
    <p:extLst>
      <p:ext uri="{BB962C8B-B14F-4D97-AF65-F5344CB8AC3E}">
        <p14:creationId xmlns:p14="http://schemas.microsoft.com/office/powerpoint/2010/main" val="12306371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Dynamic 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115D9A-06D8-3B87-5FA3-58F91A371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61" b="17256"/>
          <a:stretch/>
        </p:blipFill>
        <p:spPr>
          <a:xfrm>
            <a:off x="3697022" y="2019719"/>
            <a:ext cx="4797956" cy="3406391"/>
          </a:xfrm>
        </p:spPr>
      </p:pic>
    </p:spTree>
    <p:extLst>
      <p:ext uri="{BB962C8B-B14F-4D97-AF65-F5344CB8AC3E}">
        <p14:creationId xmlns:p14="http://schemas.microsoft.com/office/powerpoint/2010/main" val="10165396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Dynamic Way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365AF6-E025-E619-12FF-4E549381B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35" y="1825625"/>
            <a:ext cx="7582529" cy="4351338"/>
          </a:xfrm>
        </p:spPr>
      </p:pic>
    </p:spTree>
    <p:extLst>
      <p:ext uri="{BB962C8B-B14F-4D97-AF65-F5344CB8AC3E}">
        <p14:creationId xmlns:p14="http://schemas.microsoft.com/office/powerpoint/2010/main" val="29352043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Dynamic 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E9E690-E3DB-B087-65C9-F98D8E4D3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531" y="2240921"/>
            <a:ext cx="7132938" cy="3520745"/>
          </a:xfrm>
        </p:spPr>
      </p:pic>
    </p:spTree>
    <p:extLst>
      <p:ext uri="{BB962C8B-B14F-4D97-AF65-F5344CB8AC3E}">
        <p14:creationId xmlns:p14="http://schemas.microsoft.com/office/powerpoint/2010/main" val="1387767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833C-6C51-D06E-A5B9-8256CA63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Introduction to Containers - Running Containers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0765-8FCB-8DC5-71C6-D34002E4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80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FCD8-CAB4-7F61-7776-605420F1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Storage &amp; Persistence  – The Dynamic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D89B2-9830-4862-A3C1-4603CE5A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StorageClass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A4FA1-E86B-F012-0D00-5C52D826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4" y="2640696"/>
            <a:ext cx="7521592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848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7EBA-9628-F941-FBA5-AB0A8F83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</a:t>
            </a:r>
            <a:r>
              <a:rPr lang="en-US" sz="2400" dirty="0" err="1">
                <a:solidFill>
                  <a:srgbClr val="000000"/>
                </a:solidFill>
              </a:rPr>
              <a:t>ConfigMaps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90AEC-9816-7513-A9F1-94CCD915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ConfigMaps</a:t>
            </a: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75496-241C-DA18-FCF8-910C5058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8" y="2639099"/>
            <a:ext cx="7216765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7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7EBA-9628-F941-FBA5-AB0A8F83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</a:t>
            </a:r>
            <a:r>
              <a:rPr lang="en-US" sz="2400" dirty="0" err="1">
                <a:solidFill>
                  <a:srgbClr val="000000"/>
                </a:solidFill>
              </a:rPr>
              <a:t>ConfigMaps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8AD09-0744-EA31-5EE0-CA998BC93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8040" y="2179956"/>
            <a:ext cx="3215919" cy="3642676"/>
          </a:xfrm>
        </p:spPr>
      </p:pic>
    </p:spTree>
    <p:extLst>
      <p:ext uri="{BB962C8B-B14F-4D97-AF65-F5344CB8AC3E}">
        <p14:creationId xmlns:p14="http://schemas.microsoft.com/office/powerpoint/2010/main" val="86581374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7EBA-9628-F941-FBA5-AB0A8F83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</a:t>
            </a:r>
            <a:r>
              <a:rPr lang="en-US" sz="2400" dirty="0" err="1">
                <a:solidFill>
                  <a:srgbClr val="000000"/>
                </a:solidFill>
              </a:rPr>
              <a:t>ConfigMaps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B5AFC-D6B0-ADD4-54E5-6A27B025D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724"/>
          <a:stretch/>
        </p:blipFill>
        <p:spPr>
          <a:xfrm>
            <a:off x="2830967" y="1825625"/>
            <a:ext cx="6530066" cy="3188502"/>
          </a:xfrm>
        </p:spPr>
      </p:pic>
    </p:spTree>
    <p:extLst>
      <p:ext uri="{BB962C8B-B14F-4D97-AF65-F5344CB8AC3E}">
        <p14:creationId xmlns:p14="http://schemas.microsoft.com/office/powerpoint/2010/main" val="6861381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7EBA-9628-F941-FBA5-AB0A8F83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</a:t>
            </a:r>
            <a:r>
              <a:rPr lang="en-US" sz="2400" dirty="0" err="1">
                <a:solidFill>
                  <a:srgbClr val="000000"/>
                </a:solidFill>
              </a:rPr>
              <a:t>ConfigMaps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99B2D-63ED-4345-1E1B-0370D4472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ConfigMaps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8B0B7-46D0-1DEF-C685-DD59E9CD5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8" t="14003" r="3641" b="21079"/>
          <a:stretch/>
        </p:blipFill>
        <p:spPr>
          <a:xfrm>
            <a:off x="2242458" y="2773345"/>
            <a:ext cx="7707085" cy="29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3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7EBA-9628-F941-FBA5-AB0A8F83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</a:t>
            </a:r>
            <a:r>
              <a:rPr lang="en-US" sz="2400" dirty="0" err="1">
                <a:solidFill>
                  <a:srgbClr val="000000"/>
                </a:solidFill>
              </a:rPr>
              <a:t>ConfigMaps</a:t>
            </a:r>
            <a:r>
              <a:rPr lang="en-US" sz="2400" dirty="0">
                <a:solidFill>
                  <a:srgbClr val="000000"/>
                </a:solidFill>
              </a:rPr>
              <a:t> Hands-On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99B2D-63ED-4345-1E1B-0370D4472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579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7ADB-74D9-5200-9859-4BE124A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Secrets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B01E18-24FC-9A3D-C0E8-1A25FDD17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Secrets Type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F2133-C0DC-D801-AD6C-C52111CA3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" t="7232" r="2169" b="5276"/>
          <a:stretch/>
        </p:blipFill>
        <p:spPr>
          <a:xfrm>
            <a:off x="2716305" y="2958353"/>
            <a:ext cx="637390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895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7ADB-74D9-5200-9859-4BE124A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4B4C5-9ECF-6DA4-D0EC-4E4A63BA7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Secrets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DBEE6-305A-1E25-7C04-1EB5785A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84" y="2555809"/>
            <a:ext cx="5692633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91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7ADB-74D9-5200-9859-4BE124A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4B4C5-9ECF-6DA4-D0EC-4E4A63BA7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Secrets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7FA6F-722A-BED1-7FCB-4AD31AAC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90" y="2663868"/>
            <a:ext cx="5540220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455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7ADB-74D9-5200-9859-4BE124A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Secrets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52398-ADD7-3CFB-669A-52AD6C0D8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861" y="2046594"/>
            <a:ext cx="8512278" cy="3909399"/>
          </a:xfrm>
        </p:spPr>
      </p:pic>
    </p:spTree>
    <p:extLst>
      <p:ext uri="{BB962C8B-B14F-4D97-AF65-F5344CB8AC3E}">
        <p14:creationId xmlns:p14="http://schemas.microsoft.com/office/powerpoint/2010/main" val="3557854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B161-7315-BD67-E2E9-317866DA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Building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896D-764E-1E26-E8D5-D381996F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Docker CLI Cheat Sheet – Building</a:t>
            </a: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7472E-CB52-9F5A-BB28-C672213E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46" y="2716468"/>
            <a:ext cx="7712108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078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7ADB-74D9-5200-9859-4BE124A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Secrets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B96F6-FBAC-7112-C8E6-5A8EFBA5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Secrets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57189-7CD8-1E73-2B8F-AF72F57B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36" y="2904012"/>
            <a:ext cx="7719729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823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7ADB-74D9-5200-9859-4BE124A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Application Settings - Secrets Hands-On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B96F6-FBAC-7112-C8E6-5A8EFBA5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B161-7315-BD67-E2E9-317866DA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Building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896D-764E-1E26-E8D5-D381996F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868DDF-7DDE-2C1E-CFCC-DEF29325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198" y="2133487"/>
            <a:ext cx="4427604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9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F20E-621C-9B8D-0E0F-F27CF457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Building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BF7EC-CBEC-8EF6-3DC1-8BB8774C6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latin typeface="+mj-lt"/>
                <a:ea typeface="+mj-ea"/>
                <a:cs typeface="+mj-cs"/>
              </a:rPr>
              <a:t>Dockerfile</a:t>
            </a:r>
            <a:r>
              <a:rPr lang="en-US" sz="2400" dirty="0">
                <a:latin typeface="+mj-lt"/>
                <a:ea typeface="+mj-ea"/>
                <a:cs typeface="+mj-cs"/>
              </a:rPr>
              <a:t> - static HTML site</a:t>
            </a: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80D86-7B9A-D2F1-141B-9DC79035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05" y="2929846"/>
            <a:ext cx="4496190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8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F20E-621C-9B8D-0E0F-F27CF457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Building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BF7EC-CBEC-8EF6-3DC1-8BB8774C6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latin typeface="+mj-lt"/>
                <a:ea typeface="+mj-ea"/>
                <a:cs typeface="+mj-cs"/>
              </a:rPr>
              <a:t>Dockerfile</a:t>
            </a:r>
            <a:r>
              <a:rPr lang="en-US" sz="2400" dirty="0">
                <a:latin typeface="+mj-lt"/>
                <a:ea typeface="+mj-ea"/>
                <a:cs typeface="+mj-cs"/>
              </a:rPr>
              <a:t> - static HTML site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D14B3-3AAD-9E5B-AE2B-88B5FF82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38" y="2846019"/>
            <a:ext cx="329212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7E7B-04F8-B04B-5C7F-FA910788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Expectations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F3DE5-EB6A-B5E7-A9DB-B960A2BB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+mj-ea"/>
                <a:cs typeface="+mj-cs"/>
              </a:rPr>
              <a:t>Covers the fundamentals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+mj-ea"/>
                <a:cs typeface="+mj-cs"/>
              </a:rPr>
              <a:t>Understand the benefits of using containers and Kubernetes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+mj-ea"/>
                <a:cs typeface="+mj-cs"/>
              </a:rPr>
              <a:t>Hands-on! Learning by coding, deploying and managing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+mj-ea"/>
                <a:cs typeface="+mj-cs"/>
              </a:rPr>
              <a:t>Use docker and Kubernetes locally. No need to have an account with a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1353894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F20E-621C-9B8D-0E0F-F27CF457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Building Containers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BF7EC-CBEC-8EF6-3DC1-8BB8774C6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2ACD-6156-43EB-70CA-88AE489F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Persisting Data - Docker Volumes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EC8FD-C8E8-394B-EA3C-525483C89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D98A4-3CFE-B97F-F9E1-DE441ED8F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0" r="5494"/>
          <a:stretch/>
        </p:blipFill>
        <p:spPr>
          <a:xfrm>
            <a:off x="3935407" y="3429000"/>
            <a:ext cx="4321186" cy="240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16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55D7-0E60-90AC-29F1-4EE4F656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Persisting Data - Docker Volumes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337F4-585B-9C74-B063-CC1868836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Volume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FAA4-424D-132E-E402-FA376322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05" y="2659313"/>
            <a:ext cx="7742591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7E-4180-3007-3ABE-4A49A8E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Persisting Data - Docker Volumes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FCF8-FF73-ADC6-B72C-9FF7592F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Mapping a volume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A1A21-C902-2EE6-C7B0-82F72D178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7" y="2676566"/>
            <a:ext cx="7453006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36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7E-4180-3007-3ABE-4A49A8E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Persisting Data - Docker Volumes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FCF8-FF73-ADC6-B72C-9FF7592F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Mapping to a local folder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0F00D-43A2-2BDB-06B5-7DCF02E5C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46" y="2445935"/>
            <a:ext cx="7491109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2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7E-4180-3007-3ABE-4A49A8E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Persisting Data - Using Docker Volumes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FCF8-FF73-ADC6-B72C-9FF7592F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09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C853-7CA2-5C2F-4801-9ADC622A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Container Registres - Container Registres Concepts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20D22-F758-31F1-74A1-35831777A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355" y="2549558"/>
            <a:ext cx="5197290" cy="2903472"/>
          </a:xfrm>
        </p:spPr>
      </p:pic>
    </p:spTree>
    <p:extLst>
      <p:ext uri="{BB962C8B-B14F-4D97-AF65-F5344CB8AC3E}">
        <p14:creationId xmlns:p14="http://schemas.microsoft.com/office/powerpoint/2010/main" val="4114120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C853-7CA2-5C2F-4801-9ADC622A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Container Registres - Container Registres Concepts</a:t>
            </a:r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A9CDB7-9096-24B6-24C3-CDB9454B3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480" y="2393334"/>
            <a:ext cx="7171041" cy="3215919"/>
          </a:xfrm>
        </p:spPr>
      </p:pic>
    </p:spTree>
    <p:extLst>
      <p:ext uri="{BB962C8B-B14F-4D97-AF65-F5344CB8AC3E}">
        <p14:creationId xmlns:p14="http://schemas.microsoft.com/office/powerpoint/2010/main" val="2465936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C853-7CA2-5C2F-4801-9ADC622A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Container Registries - Push/Pull Images from Docker 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9B995-3D08-95B7-E6C9-24C3E5265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248" y="2911539"/>
            <a:ext cx="3505504" cy="2179509"/>
          </a:xfrm>
        </p:spPr>
      </p:pic>
    </p:spTree>
    <p:extLst>
      <p:ext uri="{BB962C8B-B14F-4D97-AF65-F5344CB8AC3E}">
        <p14:creationId xmlns:p14="http://schemas.microsoft.com/office/powerpoint/2010/main" val="1952243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C853-7CA2-5C2F-4801-9ADC622A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Container Registries - Push/Pull Images from Docker Hub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6DA0C-5CBF-622A-7540-6F373F00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6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Containers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Docker?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Commands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Commands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Running Containers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Running Containers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Containers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Containers Hands-On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Persisting Data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Containers are Ephemerous and Stateless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 Volumes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Docker Volumes Hands-On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173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AEE2-17CB-1793-DA92-8718177C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Aft>
                <a:spcPts val="800"/>
              </a:spcAft>
            </a:pPr>
            <a:r>
              <a:rPr lang="en-US" sz="2400" dirty="0"/>
              <a:t>Kubernetes Concepts - Kubernetes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7A659-2733-14D8-F05B-DA06B38F5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756" y="3182073"/>
            <a:ext cx="7262489" cy="1638442"/>
          </a:xfrm>
        </p:spPr>
      </p:pic>
    </p:spTree>
    <p:extLst>
      <p:ext uri="{BB962C8B-B14F-4D97-AF65-F5344CB8AC3E}">
        <p14:creationId xmlns:p14="http://schemas.microsoft.com/office/powerpoint/2010/main" val="1270063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4B6F-C9E7-48E7-EFA2-3E97265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Kubernetes Concepts - Kubernetes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211F8-5620-2FEA-D911-CD7A91C35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311" y="2027047"/>
            <a:ext cx="8961897" cy="4328535"/>
          </a:xfrm>
        </p:spPr>
      </p:pic>
    </p:spTree>
    <p:extLst>
      <p:ext uri="{BB962C8B-B14F-4D97-AF65-F5344CB8AC3E}">
        <p14:creationId xmlns:p14="http://schemas.microsoft.com/office/powerpoint/2010/main" val="1729284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4B6F-C9E7-48E7-EFA2-3E97265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Kubernetes Concepts - Kubernetes API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9CA4A-79AE-6095-B52C-520E7CC1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K8s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9BEE7F-82E1-4220-EEFE-79608784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4" y="2422157"/>
            <a:ext cx="7292972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44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4B6F-C9E7-48E7-EFA2-3E97265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Kubernetes Concepts - Kubernetes API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BE2CB-4213-9033-580D-1A6CDDECD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K8s Context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CB8E8-B40B-5602-9B98-CB4E5104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24" y="2491659"/>
            <a:ext cx="7285351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35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4B6F-C9E7-48E7-EFA2-3E97265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Kubernetes Concepts - Kubernetes API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BE2CB-4213-9033-580D-1A6CDDECD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latin typeface="+mj-lt"/>
                <a:ea typeface="+mj-ea"/>
                <a:cs typeface="+mj-cs"/>
              </a:rPr>
              <a:t> – Context Cheat Sheet</a:t>
            </a:r>
          </a:p>
          <a:p>
            <a:pPr marL="0" indent="0"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FCEAE-6665-6ED7-D871-FE1417A6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04" y="2948898"/>
            <a:ext cx="7742591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42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4B6F-C9E7-48E7-EFA2-3E97265B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Kubernetes Concepts - Using </a:t>
            </a:r>
            <a:r>
              <a:rPr lang="en-US" sz="2400" dirty="0" err="1"/>
              <a:t>Kubectl</a:t>
            </a:r>
            <a:r>
              <a:rPr lang="en-US" sz="2400" dirty="0"/>
              <a:t> Hands-On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BE2CB-4213-9033-580D-1A6CDDECD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29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54A4-4A35-6E85-4A0D-F6773DDD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Kubernetes Concepts - The Declarative Way vs the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E8FF-FA06-0220-C25E-CEF4E97A9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spcAft>
                <a:spcPts val="8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The Declarative way vs the imperative way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4814D-EC25-3A69-0B35-F649DD88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52" y="2701971"/>
            <a:ext cx="7338696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82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A980-8BE1-68A0-1B4C-2D2177B1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Kubernetes Concepts - The Declarative Way vs the Imperative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982A-1435-8DB4-4A04-733A11704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spcAft>
                <a:spcPts val="8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Series of command</a:t>
            </a:r>
          </a:p>
          <a:p>
            <a:pPr marL="0" indent="0">
              <a:spcBef>
                <a:spcPct val="0"/>
              </a:spcBef>
              <a:spcAft>
                <a:spcPts val="800"/>
              </a:spcAft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ct val="0"/>
              </a:spcBef>
              <a:spcAft>
                <a:spcPts val="8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YAML file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E614A-4112-FD10-ABBF-14230768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2" y="2401447"/>
            <a:ext cx="4808637" cy="1234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70895-4147-3AB3-587F-2A1FC938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62" y="4717261"/>
            <a:ext cx="2141406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81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A980-8BE1-68A0-1B4C-2D2177B1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Kubernetes Concepts - The Imperative Way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982A-1435-8DB4-4A04-733A11704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59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692A-FC3E-B528-723E-5063B2F0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Namespaces - Namespaces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C06AA-6A0F-9A87-F75B-AABE0580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spcAft>
                <a:spcPts val="8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Namespace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E14A8-CEDD-F1AC-390C-6B50A925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50" y="2439086"/>
            <a:ext cx="4610500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8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 Registries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 Registries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Push/Pull Images from Docker Hub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Push/Pull Images from Docker Hub Hands-On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 API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Kubectl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Declarative Way vs the Imperative Way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Imperative Way Hands-On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Namespaces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Namespaces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Namespaces Hands-On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510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1A19-2A85-1EF4-353A-912F8A9F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Namespaces - Namespaces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937C5-6B4F-223B-3F1D-41310BBCB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spcAft>
                <a:spcPts val="800"/>
              </a:spcAft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Namespace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8E3708D-C8B1-3B54-2BD1-0630C7CFA5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262857"/>
              </p:ext>
            </p:extLst>
          </p:nvPr>
        </p:nvGraphicFramePr>
        <p:xfrm>
          <a:off x="5481638" y="3241675"/>
          <a:ext cx="122713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6997" imgH="373530" progId="Excel.Sheet.12">
                  <p:embed/>
                </p:oleObj>
              </mc:Choice>
              <mc:Fallback>
                <p:oleObj name="Worksheet" r:id="rId2" imgW="1226997" imgH="37353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1638" y="3241675"/>
                        <a:ext cx="1227137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3592657-0DD1-4C5D-7DAB-E4310616C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16" y="3428206"/>
            <a:ext cx="6553768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17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A2B6-9086-3BEA-883C-51F76F07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Namespaces - Namespaces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1546-C743-9C8F-5ACD-83053D711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spcAft>
                <a:spcPts val="800"/>
              </a:spcAft>
              <a:buNone/>
            </a:pPr>
            <a:r>
              <a:rPr lang="en-US" sz="2400" dirty="0" err="1"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latin typeface="+mj-lt"/>
                <a:ea typeface="+mj-ea"/>
                <a:cs typeface="+mj-cs"/>
              </a:rPr>
              <a:t> – Namespace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40E46-5DAA-6532-18DA-72A195E32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3" r="784"/>
          <a:stretch/>
        </p:blipFill>
        <p:spPr>
          <a:xfrm>
            <a:off x="1599987" y="2823587"/>
            <a:ext cx="7765077" cy="21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71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A2B6-9086-3BEA-883C-51F76F07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Namespaces - Namespaces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1546-C743-9C8F-5ACD-83053D711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66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2147-D2D6-653A-847E-6DE9B210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sz="2400" dirty="0"/>
              <a:t>Nodes - Master Node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FE22-BB14-BE8B-B701-F5C2CA17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1DCAF-C4D4-5C17-BCCA-FA02E08D5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56" y="2376382"/>
            <a:ext cx="7483488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13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26EC-CED1-C3FD-89DA-23B3C67E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Nodes - Worker Nodes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CB811-1C2A-613B-BD01-C485AF822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256" y="2183766"/>
            <a:ext cx="7483488" cy="3635055"/>
          </a:xfrm>
        </p:spPr>
      </p:pic>
    </p:spTree>
    <p:extLst>
      <p:ext uri="{BB962C8B-B14F-4D97-AF65-F5344CB8AC3E}">
        <p14:creationId xmlns:p14="http://schemas.microsoft.com/office/powerpoint/2010/main" val="3568831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CA27-0CF6-2704-5DAF-52E00216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Nodes - Nodes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70716-F489-A9F0-54B2-686C9442E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44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1D98-7418-B391-7DF8-451D603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sz="2400" dirty="0"/>
              <a:t>Pods - Pod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3ED3-B3B8-B689-BB12-2B059ACAC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09378-A3CC-B116-8D09-CC46707C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86" y="2572420"/>
            <a:ext cx="5395428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3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Pods - Pod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7E84D-5620-79C9-DD94-D775E057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463" y="2164715"/>
            <a:ext cx="7331075" cy="3673158"/>
          </a:xfrm>
        </p:spPr>
      </p:pic>
    </p:spTree>
    <p:extLst>
      <p:ext uri="{BB962C8B-B14F-4D97-AF65-F5344CB8AC3E}">
        <p14:creationId xmlns:p14="http://schemas.microsoft.com/office/powerpoint/2010/main" val="4159751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lifecycle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152D8-E6CF-A11F-39A7-220B06DE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90" y="2359012"/>
            <a:ext cx="7163421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5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lifecycle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47319-0333-898F-9D58-9C1C2BCD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048" y="2554914"/>
            <a:ext cx="7132938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Node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Worker Nodes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Nodes Hands-On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Pod Lifecycle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Defining and Running Pods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 Containers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 Containers Hands-On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Selectors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Selector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Selector Hands-On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75653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lifecycle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B54BA-0170-6571-F2E8-DF609F44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24" y="2455846"/>
            <a:ext cx="7064352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67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lifecycle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85C1D-F63F-5EC7-CCB8-582C03F5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2410122"/>
            <a:ext cx="7102455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88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lifecycle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FC6D9-716A-F9DA-2221-0C5DF0DD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75" y="2608259"/>
            <a:ext cx="6805250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93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lifecycle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B2FD9-D5E6-CEC5-81B3-40E53B58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13" y="2440605"/>
            <a:ext cx="7468247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lifecycle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056C3-87E3-CB2D-56E3-D60CD5158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99" y="2465701"/>
            <a:ext cx="6492803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8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deletion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B4-DFD4-434D-C072-73EEBE03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31" y="2431063"/>
            <a:ext cx="7292972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14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deletion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EF159-37FD-0FC5-B688-B2391416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44" y="2244702"/>
            <a:ext cx="6950042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57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deletion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F2E5C-DE61-67C6-E516-5BD604B9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12" y="2372019"/>
            <a:ext cx="7277731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07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deletion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ABF61-7993-A2D2-D7ED-58E32505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02" y="2337987"/>
            <a:ext cx="723962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15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deletion</a:t>
            </a: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bg-BG" sz="2400" dirty="0"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8F372-7A68-344B-C264-667D15AA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48" y="2522511"/>
            <a:ext cx="7369179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8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 Container Pods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Patterns for Running More then One Container in a Pod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 Container Pods Networking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 Containers Pods Hands-On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Workloads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Workloads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ReplicaSet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ReplicaSet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DaemonSet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DaemonSet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CronJob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CronJob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Hands-On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Rolling Updates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Rolling Updates Hands-On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45461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66AE-FBF3-A726-7E1C-328EDDC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The Pod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8BBA-BA04-341D-6892-8C1077F0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Pod state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/>
          </a:p>
          <a:p>
            <a:pPr marL="0" indent="0">
              <a:spcBef>
                <a:spcPct val="0"/>
              </a:spcBef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7770B-2C35-FAFE-5802-7F8314C80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65" y="2473351"/>
            <a:ext cx="6591871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0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A509-D142-68F8-FBB6-ED4B372A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Defining and Running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44259-274A-CBAE-BDBD-83F47883D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YAML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D43E1-6BAD-3692-CE99-E0212D42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143" y="2382867"/>
            <a:ext cx="2255715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54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3D61-7514-8E27-B714-CF952108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Defining and Running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2261-1337-48EC-D993-14B2B82CA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latin typeface="+mj-lt"/>
                <a:ea typeface="+mj-ea"/>
                <a:cs typeface="+mj-cs"/>
              </a:rPr>
              <a:t> – Pod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9ADF9-DE3A-89A3-5A1F-B72BC64F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87" y="2556146"/>
            <a:ext cx="7681626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421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3D61-7514-8E27-B714-CF952108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Pod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2261-1337-48EC-D993-14B2B82CA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90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BD5F-04EB-AC05-2D64-66C91960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Init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2B5A-CDCB-C6AD-9B66-F33FC9B6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Init Containers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E70DA-FB9B-FD71-0C31-FEF2A4E0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65" y="2615115"/>
            <a:ext cx="6591871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00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BD5F-04EB-AC05-2D64-66C91960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Init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2B5A-CDCB-C6AD-9B66-F33FC9B6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Init Containers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A9DCE-BFB4-8D1B-D26E-66F1AE27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12" y="2700078"/>
            <a:ext cx="4343776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8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BD5F-04EB-AC05-2D64-66C91960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Pods - Init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2B5A-CDCB-C6AD-9B66-F33FC9B6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Init Containers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028C1-E659-9C9B-7D70-541766BC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8" y="2506900"/>
            <a:ext cx="7216765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3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EC43-CC79-0DE9-EFD7-F6BBBAB4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Selectors - Selector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0E880-5520-C083-B948-2AE1CDB47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Labels: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Key-value pair used to identified, describe and group related sets of objects and resources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67A6A-A2FE-391A-D90C-5B5D4236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023" y="3050959"/>
            <a:ext cx="2933954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34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EC43-CC79-0DE9-EFD7-F6BBBAB4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Selectors - Selector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0E880-5520-C083-B948-2AE1CDB47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Selectors: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Selectors use labels to filter or select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B486B-7C35-9327-9A21-824D993C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3" y="3027245"/>
            <a:ext cx="7102455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52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EC43-CC79-0DE9-EFD7-F6BBBAB4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Selectors - Selector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0E880-5520-C083-B948-2AE1CDB47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2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services?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NodePort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NodePort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Balancer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Balancer on Docker Desktop Hands-On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Storage &amp; Persistence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Storage &amp; Persistence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Static Way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Static Way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Dynamic Way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Settings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ConfigMaps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ConfigMaps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Hands-On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Secrets Concepts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Secrets Hands-On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67685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3F46-F438-8D54-8310-297B2189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Multi Container Pods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0935-825E-9B2A-8EA3-63C2B87B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Most common scenario: Helper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3A16E-452E-ADF6-C923-164DF7EA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50" y="2710152"/>
            <a:ext cx="6233700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72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3F46-F438-8D54-8310-297B2189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Multi Container Pods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0935-825E-9B2A-8EA3-63C2B87B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62B00-B109-33FE-87B8-4D3AEDBF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08" y="1687679"/>
            <a:ext cx="7445385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96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3F46-F438-8D54-8310-297B2189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Multi Container Pods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0935-825E-9B2A-8EA3-63C2B87B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1463A-ED1B-154E-1235-CCBC48F1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89" y="1539076"/>
            <a:ext cx="6721422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28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64C1-92C2-A7F2-4B89-4827DB75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Multi Container Pods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D117-F4FE-E23A-6F94-DA87B5898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latin typeface="+mj-lt"/>
                <a:ea typeface="+mj-ea"/>
                <a:cs typeface="+mj-cs"/>
              </a:rPr>
              <a:t> – Pod Cheat Sheet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35888-0BDC-E56D-006E-03C6AF35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85" y="2868881"/>
            <a:ext cx="7978831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1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64C1-92C2-A7F2-4B89-4827DB75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Multi Container Pods - Multi Containers Pods Hands-On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D117-F4FE-E23A-6F94-DA87B5898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86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407C-55EA-14D3-A7F8-ABC6B4F9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Networking Concepts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4E8F-3DCC-42F7-13F5-3562A1D5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6BE4A-DB0F-975A-4061-6CCAE08C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37" y="2510710"/>
            <a:ext cx="6759526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410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407C-55EA-14D3-A7F8-ABC6B4F9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sz="1800" b="0" i="0" u="none" strike="noStrike" baseline="0" dirty="0">
                <a:solidFill>
                  <a:srgbClr val="000000"/>
                </a:solidFill>
              </a:rPr>
            </a:br>
            <a:r>
              <a:rPr lang="en-US" sz="2400" b="0" i="0" u="none" strike="noStrike" baseline="0" dirty="0">
                <a:solidFill>
                  <a:srgbClr val="000000"/>
                </a:solidFill>
              </a:rPr>
              <a:t>Networking Concepts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10D5F-49C2-3E9D-F990-917AD4176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721" y="2240921"/>
            <a:ext cx="7140559" cy="3520745"/>
          </a:xfrm>
        </p:spPr>
      </p:pic>
    </p:spTree>
    <p:extLst>
      <p:ext uri="{BB962C8B-B14F-4D97-AF65-F5344CB8AC3E}">
        <p14:creationId xmlns:p14="http://schemas.microsoft.com/office/powerpoint/2010/main" val="2366277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407C-55EA-14D3-A7F8-ABC6B4F9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Networking Concepts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0ED732-AD70-25CC-51B0-F87E3F7A4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167" y="2964884"/>
            <a:ext cx="6515665" cy="2072820"/>
          </a:xfrm>
        </p:spPr>
      </p:pic>
    </p:spTree>
    <p:extLst>
      <p:ext uri="{BB962C8B-B14F-4D97-AF65-F5344CB8AC3E}">
        <p14:creationId xmlns:p14="http://schemas.microsoft.com/office/powerpoint/2010/main" val="25615003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407C-55EA-14D3-A7F8-ABC6B4F9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Networking Concepts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A952F1-C8E7-9A36-CA29-BC3AE08D0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304" y="1825625"/>
            <a:ext cx="4977392" cy="4351338"/>
          </a:xfrm>
        </p:spPr>
      </p:pic>
    </p:spTree>
    <p:extLst>
      <p:ext uri="{BB962C8B-B14F-4D97-AF65-F5344CB8AC3E}">
        <p14:creationId xmlns:p14="http://schemas.microsoft.com/office/powerpoint/2010/main" val="35991550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407C-55EA-14D3-A7F8-ABC6B4F9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Networking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AD86C-81CB-A668-92EE-1E6740BF8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049" y="1825625"/>
            <a:ext cx="5899902" cy="4351338"/>
          </a:xfrm>
        </p:spPr>
      </p:pic>
    </p:spTree>
    <p:extLst>
      <p:ext uri="{BB962C8B-B14F-4D97-AF65-F5344CB8AC3E}">
        <p14:creationId xmlns:p14="http://schemas.microsoft.com/office/powerpoint/2010/main" val="100471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68F1-6A32-C389-7E5E-6384F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Container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F2215-3F95-DC70-DAEB-BE4DD34C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What is a container?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75182-8587-5C6E-BF07-A070AF78A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8" b="626"/>
          <a:stretch/>
        </p:blipFill>
        <p:spPr>
          <a:xfrm>
            <a:off x="3786940" y="2976282"/>
            <a:ext cx="4618120" cy="21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54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407C-55EA-14D3-A7F8-ABC6B4F9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Networking Concepts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E237C6-6A19-2F29-21D6-543277C43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800" y="1825625"/>
            <a:ext cx="4038399" cy="4351338"/>
          </a:xfrm>
        </p:spPr>
      </p:pic>
    </p:spTree>
    <p:extLst>
      <p:ext uri="{BB962C8B-B14F-4D97-AF65-F5344CB8AC3E}">
        <p14:creationId xmlns:p14="http://schemas.microsoft.com/office/powerpoint/2010/main" val="32978054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407C-55EA-14D3-A7F8-ABC6B4F9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sz="1800" b="0" i="0" u="none" strike="noStrike" baseline="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Networking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Concepts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483991-0614-C972-07A5-2F229285F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083" y="1974198"/>
            <a:ext cx="7315834" cy="4054191"/>
          </a:xfrm>
        </p:spPr>
      </p:pic>
    </p:spTree>
    <p:extLst>
      <p:ext uri="{BB962C8B-B14F-4D97-AF65-F5344CB8AC3E}">
        <p14:creationId xmlns:p14="http://schemas.microsoft.com/office/powerpoint/2010/main" val="36189287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C974-7FCA-E0FD-93C2-112DD0AD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Workloads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A66F3-B6C0-58E7-6C6C-85475131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40" y="2522886"/>
            <a:ext cx="6462320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255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ReplicaSet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C974-7FCA-E0FD-93C2-112DD0AD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ReplicaSet</a:t>
            </a: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9F16E-F726-F71A-8449-B1CEFDC6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2468797"/>
            <a:ext cx="6988146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653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ReplicaSet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C974-7FCA-E0FD-93C2-112DD0AD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ReplicaSet</a:t>
            </a:r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C5B8D-7373-2E1D-1D5E-73B3C414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07" y="2663994"/>
            <a:ext cx="3627434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6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ReplicaSet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C974-7FCA-E0FD-93C2-112DD0AD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DB4BB-240D-750E-AB70-7CBFDA07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74" y="2354551"/>
            <a:ext cx="2674852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740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ReplicaSet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3919A-FF38-084C-6F79-E102CBEE2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1682" y="2397145"/>
            <a:ext cx="4808637" cy="3208298"/>
          </a:xfrm>
        </p:spPr>
      </p:pic>
    </p:spTree>
    <p:extLst>
      <p:ext uri="{BB962C8B-B14F-4D97-AF65-F5344CB8AC3E}">
        <p14:creationId xmlns:p14="http://schemas.microsoft.com/office/powerpoint/2010/main" val="24434195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ReplicaSet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DEA21A-EF38-C8E8-1111-3D55B5868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15" r="12617" b="7325"/>
          <a:stretch/>
        </p:blipFill>
        <p:spPr>
          <a:xfrm>
            <a:off x="3282462" y="1825625"/>
            <a:ext cx="5627076" cy="4032564"/>
          </a:xfrm>
        </p:spPr>
      </p:pic>
    </p:spTree>
    <p:extLst>
      <p:ext uri="{BB962C8B-B14F-4D97-AF65-F5344CB8AC3E}">
        <p14:creationId xmlns:p14="http://schemas.microsoft.com/office/powerpoint/2010/main" val="19235711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ReplicaSet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AEAFB-AC12-F7D6-1707-4D402E53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ReplicaSets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Cheat Sheet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3FC97-C1B1-1A00-F691-74A1C8A3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39" y="2525951"/>
            <a:ext cx="7864522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836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ReplicaSet</a:t>
            </a:r>
            <a:r>
              <a:rPr lang="en-US" sz="2400" dirty="0">
                <a:solidFill>
                  <a:srgbClr val="000000"/>
                </a:solidFill>
              </a:rPr>
              <a:t> Hands-On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AEAFB-AC12-F7D6-1707-4D402E532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7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B3AD-58D8-C98E-583F-9675D693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Containers - Container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74852-C5C0-96D2-2143-E02F37BD5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61DDF-07E2-F63D-4C8B-18B090D33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634" y="1859144"/>
            <a:ext cx="661473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97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Deployment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A48ACE-5BB9-ED52-B167-F2F7DD37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Pods vs Deployments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DA4D0-16C1-A58B-CF1C-5A6043A7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145" y="2503090"/>
            <a:ext cx="3581710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535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Deployment Concepts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710D6F-6E53-07E2-64E4-A72D3D2A2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50" b="19334"/>
          <a:stretch/>
        </p:blipFill>
        <p:spPr>
          <a:xfrm>
            <a:off x="2315866" y="1825625"/>
            <a:ext cx="7560268" cy="3510050"/>
          </a:xfrm>
        </p:spPr>
      </p:pic>
    </p:spTree>
    <p:extLst>
      <p:ext uri="{BB962C8B-B14F-4D97-AF65-F5344CB8AC3E}">
        <p14:creationId xmlns:p14="http://schemas.microsoft.com/office/powerpoint/2010/main" val="22999292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Deployment Concepts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A08A51-B140-5C18-4398-31934D4C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11" b="17717"/>
          <a:stretch/>
        </p:blipFill>
        <p:spPr>
          <a:xfrm>
            <a:off x="2639361" y="1825625"/>
            <a:ext cx="6913278" cy="3580388"/>
          </a:xfrm>
        </p:spPr>
      </p:pic>
    </p:spTree>
    <p:extLst>
      <p:ext uri="{BB962C8B-B14F-4D97-AF65-F5344CB8AC3E}">
        <p14:creationId xmlns:p14="http://schemas.microsoft.com/office/powerpoint/2010/main" val="18153114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Deployment Concepts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3933E2-623B-ECE7-AA17-F7EFF5C12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2867" y="2740074"/>
            <a:ext cx="2606266" cy="2522439"/>
          </a:xfrm>
        </p:spPr>
      </p:pic>
    </p:spTree>
    <p:extLst>
      <p:ext uri="{BB962C8B-B14F-4D97-AF65-F5344CB8AC3E}">
        <p14:creationId xmlns:p14="http://schemas.microsoft.com/office/powerpoint/2010/main" val="34654602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Deployment Concepts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654490-B6C8-1C48-E563-E4C5801D5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716" y="2469541"/>
            <a:ext cx="4930567" cy="3063505"/>
          </a:xfrm>
        </p:spPr>
      </p:pic>
    </p:spTree>
    <p:extLst>
      <p:ext uri="{BB962C8B-B14F-4D97-AF65-F5344CB8AC3E}">
        <p14:creationId xmlns:p14="http://schemas.microsoft.com/office/powerpoint/2010/main" val="2840390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Deployment Concepts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A048D3-80F5-E6C8-4BB2-4D70EB375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21" b="10790"/>
          <a:stretch/>
        </p:blipFill>
        <p:spPr>
          <a:xfrm>
            <a:off x="4831516" y="1825625"/>
            <a:ext cx="2528969" cy="3881839"/>
          </a:xfrm>
        </p:spPr>
      </p:pic>
    </p:spTree>
    <p:extLst>
      <p:ext uri="{BB962C8B-B14F-4D97-AF65-F5344CB8AC3E}">
        <p14:creationId xmlns:p14="http://schemas.microsoft.com/office/powerpoint/2010/main" val="24604127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Deployment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9BEBB-51EE-A782-476B-9BCB1EC8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Kubectl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– Deployments Cheat Sheets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11F8A-901A-E242-8F56-AE9120C1D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0" t="6412" r="3137" b="20551"/>
          <a:stretch/>
        </p:blipFill>
        <p:spPr>
          <a:xfrm>
            <a:off x="2162070" y="2803490"/>
            <a:ext cx="7867860" cy="263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34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7F2F-7FE2-B833-A87E-6FC7CA93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Deployment Hands-On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9BEBB-51EE-A782-476B-9BCB1EC8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625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D107-6DBE-ED2E-ADAB-DEF020FE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DaemonSet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8ECF-893F-0C6D-62C3-999265D9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Workloads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6C750-059F-FA15-816D-030455D5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31" y="2698161"/>
            <a:ext cx="6911939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20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D107-6DBE-ED2E-ADAB-DEF020FE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Workloads - </a:t>
            </a:r>
            <a:r>
              <a:rPr lang="en-US" sz="2400" dirty="0" err="1">
                <a:solidFill>
                  <a:srgbClr val="000000"/>
                </a:solidFill>
              </a:rPr>
              <a:t>DaemonSet</a:t>
            </a:r>
            <a:r>
              <a:rPr lang="en-US" sz="2400" dirty="0">
                <a:solidFill>
                  <a:srgbClr val="000000"/>
                </a:solidFill>
              </a:rPr>
              <a:t>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8ECF-893F-0C6D-62C3-999265D9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C1BC0-DC05-776F-3E13-A8A81A3D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4" y="1672438"/>
            <a:ext cx="7292972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4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33861</TotalTime>
  <Words>1339</Words>
  <Application>Microsoft Office PowerPoint</Application>
  <PresentationFormat>Widescreen</PresentationFormat>
  <Paragraphs>410</Paragraphs>
  <Slides>161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7" baseType="lpstr">
      <vt:lpstr>Arial</vt:lpstr>
      <vt:lpstr>Calibri</vt:lpstr>
      <vt:lpstr>Calibri Light</vt:lpstr>
      <vt:lpstr>Wingdings</vt:lpstr>
      <vt:lpstr>Office Theme</vt:lpstr>
      <vt:lpstr>Worksheet</vt:lpstr>
      <vt:lpstr>Docker Containers and Kubernetes Fundamentals</vt:lpstr>
      <vt:lpstr>Expectations </vt:lpstr>
      <vt:lpstr>Course Content </vt:lpstr>
      <vt:lpstr>Course Content </vt:lpstr>
      <vt:lpstr>Course Content </vt:lpstr>
      <vt:lpstr>Course Content </vt:lpstr>
      <vt:lpstr>Course Content </vt:lpstr>
      <vt:lpstr>Introduction to Containers - Container Concepts</vt:lpstr>
      <vt:lpstr>Introduction to Containers - Container Concepts</vt:lpstr>
      <vt:lpstr>Introduction to Containers - What is Docker?</vt:lpstr>
      <vt:lpstr>Introduction to Containers - Basic Commands</vt:lpstr>
      <vt:lpstr>Introduction to Containers - Basic Commands Hands-On</vt:lpstr>
      <vt:lpstr>Introduction to Containers - Running Containers</vt:lpstr>
      <vt:lpstr>Introduction to Containers - Running Containers</vt:lpstr>
      <vt:lpstr>Introduction to Containers - Running Containers Hands-On</vt:lpstr>
      <vt:lpstr>Introduction to Containers - Building Containers</vt:lpstr>
      <vt:lpstr>Introduction to Containers - Building Containers</vt:lpstr>
      <vt:lpstr>Introduction to Containers - Building Containers</vt:lpstr>
      <vt:lpstr>Introduction to Containers - Building Containers</vt:lpstr>
      <vt:lpstr>Introduction to Containers - Building Containers Hands-On</vt:lpstr>
      <vt:lpstr>Persisting Data - Docker Volumes Concepts</vt:lpstr>
      <vt:lpstr>Persisting Data - Docker Volumes Concepts</vt:lpstr>
      <vt:lpstr>Persisting Data - Docker Volumes Concepts</vt:lpstr>
      <vt:lpstr>Persisting Data - Docker Volumes Concepts</vt:lpstr>
      <vt:lpstr>Persisting Data - Using Docker Volumes Hands-On</vt:lpstr>
      <vt:lpstr>Container Registres - Container Registres Concepts</vt:lpstr>
      <vt:lpstr>Container Registres - Container Registres Concepts</vt:lpstr>
      <vt:lpstr>Container Registries - Push/Pull Images from Docker Hub</vt:lpstr>
      <vt:lpstr>Container Registries - Push/Pull Images from Docker Hub Hands-On</vt:lpstr>
      <vt:lpstr>Kubernetes Concepts - Kubernetes Concepts</vt:lpstr>
      <vt:lpstr>Kubernetes Concepts - Kubernetes Concepts</vt:lpstr>
      <vt:lpstr>Kubernetes Concepts - Kubernetes API </vt:lpstr>
      <vt:lpstr>Kubernetes Concepts - Kubernetes API </vt:lpstr>
      <vt:lpstr>Kubernetes Concepts - Kubernetes API </vt:lpstr>
      <vt:lpstr>Kubernetes Concepts - Using Kubectl Hands-On </vt:lpstr>
      <vt:lpstr>Kubernetes Concepts - The Declarative Way vs the Imperative Way</vt:lpstr>
      <vt:lpstr>Kubernetes Concepts - The Declarative Way vs the Imperative Way</vt:lpstr>
      <vt:lpstr>Kubernetes Concepts - The Imperative Way Hands-On</vt:lpstr>
      <vt:lpstr>Namespaces - Namespaces Concepts</vt:lpstr>
      <vt:lpstr>Namespaces - Namespaces Concepts</vt:lpstr>
      <vt:lpstr>Namespaces - Namespaces Concepts</vt:lpstr>
      <vt:lpstr>Namespaces - Namespaces Hands-On</vt:lpstr>
      <vt:lpstr>Nodes - Master Node Concepts</vt:lpstr>
      <vt:lpstr>Nodes - Worker Nodes Concepts</vt:lpstr>
      <vt:lpstr>Nodes - Nodes Hands-On</vt:lpstr>
      <vt:lpstr>Pods - Pod Concepts</vt:lpstr>
      <vt:lpstr>Pods - Pod Concepts</vt:lpstr>
      <vt:lpstr>Pods - The Pod Lifecycle</vt:lpstr>
      <vt:lpstr>Pods - The Pod Lifecycle</vt:lpstr>
      <vt:lpstr>Pods - The Pod Lifecycle</vt:lpstr>
      <vt:lpstr>Pods - The Pod Lifecycle</vt:lpstr>
      <vt:lpstr>Pods - The Pod Lifecycle</vt:lpstr>
      <vt:lpstr>Pods - The Pod Lifecycle</vt:lpstr>
      <vt:lpstr>Pods - The Pod Lifecycle</vt:lpstr>
      <vt:lpstr>Pods - The Pod Lifecycle</vt:lpstr>
      <vt:lpstr>Pods - The Pod Lifecycle</vt:lpstr>
      <vt:lpstr>Pods - The Pod Lifecycle</vt:lpstr>
      <vt:lpstr>Pods - The Pod Lifecycle</vt:lpstr>
      <vt:lpstr>Pods - The Pod Lifecycle</vt:lpstr>
      <vt:lpstr>Pods - The Pod Lifecycle</vt:lpstr>
      <vt:lpstr>Pods - Defining and Running Pods</vt:lpstr>
      <vt:lpstr>Pods - Defining and Running Pods</vt:lpstr>
      <vt:lpstr>Pods - Pod Hands-On</vt:lpstr>
      <vt:lpstr>Pods - Init Containers</vt:lpstr>
      <vt:lpstr>Pods - Init Containers</vt:lpstr>
      <vt:lpstr>Pods - Init Containers</vt:lpstr>
      <vt:lpstr>Selectors - Selector Concepts</vt:lpstr>
      <vt:lpstr>Selectors - Selector Concepts</vt:lpstr>
      <vt:lpstr>Selectors - Selector Hands-On</vt:lpstr>
      <vt:lpstr>Multi Container Pods </vt:lpstr>
      <vt:lpstr>Multi Container Pods </vt:lpstr>
      <vt:lpstr>Multi Container Pods </vt:lpstr>
      <vt:lpstr>Multi Container Pods </vt:lpstr>
      <vt:lpstr>Multi Container Pods - Multi Containers Pods Hands-On </vt:lpstr>
      <vt:lpstr>Networking Concepts </vt:lpstr>
      <vt:lpstr> Networking Concepts </vt:lpstr>
      <vt:lpstr>Networking Concepts</vt:lpstr>
      <vt:lpstr>Networking Concepts</vt:lpstr>
      <vt:lpstr>Networking Concepts</vt:lpstr>
      <vt:lpstr>Networking Concepts</vt:lpstr>
      <vt:lpstr> Networking Concepts</vt:lpstr>
      <vt:lpstr>Workloads</vt:lpstr>
      <vt:lpstr>Workloads - ReplicaSet Concepts</vt:lpstr>
      <vt:lpstr>Workloads - ReplicaSet Concepts</vt:lpstr>
      <vt:lpstr>Workloads - ReplicaSet Concepts</vt:lpstr>
      <vt:lpstr>Workloads - ReplicaSet Concepts</vt:lpstr>
      <vt:lpstr>Workloads - ReplicaSet Concepts</vt:lpstr>
      <vt:lpstr>Workloads - ReplicaSet Concepts</vt:lpstr>
      <vt:lpstr>Workloads - ReplicaSet Hands-On</vt:lpstr>
      <vt:lpstr>Workloads - Deployment Concepts</vt:lpstr>
      <vt:lpstr>Workloads - Deployment Concepts</vt:lpstr>
      <vt:lpstr>Workloads - Deployment Concepts</vt:lpstr>
      <vt:lpstr>Workloads - Deployment Concepts</vt:lpstr>
      <vt:lpstr>Workloads - Deployment Concepts</vt:lpstr>
      <vt:lpstr>Workloads - Deployment Concepts</vt:lpstr>
      <vt:lpstr>Workloads - Deployment Concepts</vt:lpstr>
      <vt:lpstr>Workloads - Deployment Hands-On</vt:lpstr>
      <vt:lpstr>Workloads - DaemonSet Concepts</vt:lpstr>
      <vt:lpstr>Workloads - DaemonSet Concepts</vt:lpstr>
      <vt:lpstr>Workloads - DaemonSet Concepts</vt:lpstr>
      <vt:lpstr>Workloads - DaemonSet Concepts</vt:lpstr>
      <vt:lpstr>Workloads - DaemonSet Hands-On</vt:lpstr>
      <vt:lpstr>Workloads - Job Concepts</vt:lpstr>
      <vt:lpstr>Workloads - Job Concepts</vt:lpstr>
      <vt:lpstr>Workloads - Job Concepts</vt:lpstr>
      <vt:lpstr>Workloads - Job Hands-On</vt:lpstr>
      <vt:lpstr>Workloads - CronJob Concepts</vt:lpstr>
      <vt:lpstr>Workloads - CronJob Concepts</vt:lpstr>
      <vt:lpstr>Workloads - CronJob Concepts</vt:lpstr>
      <vt:lpstr>Workloads - CronJob Concepts</vt:lpstr>
      <vt:lpstr>Workloads - CronJob Hands-On  </vt:lpstr>
      <vt:lpstr>Updates - Rolling Updates Concepts</vt:lpstr>
      <vt:lpstr>Updates - Rolling Updates Concepts</vt:lpstr>
      <vt:lpstr>Updates - Rolling Updates Concepts</vt:lpstr>
      <vt:lpstr>Updates - Rolling Updates Concepts</vt:lpstr>
      <vt:lpstr>Updates - Rolling Updates Hands-On</vt:lpstr>
      <vt:lpstr>Services -What are services?</vt:lpstr>
      <vt:lpstr>Services -What are services?</vt:lpstr>
      <vt:lpstr>Services -What are services?</vt:lpstr>
      <vt:lpstr>Services -What are services?</vt:lpstr>
      <vt:lpstr>Services -What are services?</vt:lpstr>
      <vt:lpstr>Services - ClusterIP Concepts</vt:lpstr>
      <vt:lpstr>Services - ClusterIP Concepts</vt:lpstr>
      <vt:lpstr>Services - ClusterIP Hands-On</vt:lpstr>
      <vt:lpstr>Services - NodePort Concepts</vt:lpstr>
      <vt:lpstr>Services - NodePort Concepts</vt:lpstr>
      <vt:lpstr>Services - NodePort Concepts</vt:lpstr>
      <vt:lpstr>Services - NodePort Concepts</vt:lpstr>
      <vt:lpstr>Services - NodePort Hands-On</vt:lpstr>
      <vt:lpstr> Storage &amp; Persistence Concepts </vt:lpstr>
      <vt:lpstr> Storage &amp; Persistence Concepts </vt:lpstr>
      <vt:lpstr> Storage &amp; Persistence Concepts </vt:lpstr>
      <vt:lpstr>Storage &amp; Persistence  – The Static Way</vt:lpstr>
      <vt:lpstr>Storage &amp; Persistence  – The Static Way</vt:lpstr>
      <vt:lpstr>Storage &amp; Persistence  – The Static Way</vt:lpstr>
      <vt:lpstr>Storage &amp; Persistence  – The Static Way</vt:lpstr>
      <vt:lpstr>Storage &amp; Persistence  – The Static Way</vt:lpstr>
      <vt:lpstr>Storage &amp; Persistence  – The Static Way</vt:lpstr>
      <vt:lpstr>Storage &amp; Persistence  – The Static Way</vt:lpstr>
      <vt:lpstr>Storage &amp; Persistence  – The Static Way</vt:lpstr>
      <vt:lpstr>Storage &amp; Persistence  – The Static Way Hands-On </vt:lpstr>
      <vt:lpstr>Storage &amp; Persistence  – The Dynamic Way</vt:lpstr>
      <vt:lpstr>Storage &amp; Persistence  – The Dynamic Way</vt:lpstr>
      <vt:lpstr>Storage &amp; Persistence  – The Dynamic Way</vt:lpstr>
      <vt:lpstr>Storage &amp; Persistence  – The Dynamic Way</vt:lpstr>
      <vt:lpstr>Storage &amp; Persistence  – The Dynamic Way</vt:lpstr>
      <vt:lpstr>Storage &amp; Persistence  – The Dynamic Way</vt:lpstr>
      <vt:lpstr>Storage &amp; Persistence  – The Dynamic Way</vt:lpstr>
      <vt:lpstr>Storage &amp; Persistence  – The Dynamic Way</vt:lpstr>
      <vt:lpstr>Storage &amp; Persistence  – The Dynamic Way</vt:lpstr>
      <vt:lpstr>Application Settings - ConfigMaps</vt:lpstr>
      <vt:lpstr>Application Settings - ConfigMaps</vt:lpstr>
      <vt:lpstr>Application Settings - ConfigMaps</vt:lpstr>
      <vt:lpstr>Application Settings - ConfigMaps</vt:lpstr>
      <vt:lpstr>Application Settings - ConfigMaps Hands-On </vt:lpstr>
      <vt:lpstr>Application Settings - Secrets</vt:lpstr>
      <vt:lpstr>Application Settings - Secrets</vt:lpstr>
      <vt:lpstr>Application Settings - Secrets</vt:lpstr>
      <vt:lpstr>Application Settings - Secrets</vt:lpstr>
      <vt:lpstr>Application Settings - Secrets</vt:lpstr>
      <vt:lpstr>Application Settings - Secrets Hands-On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Neshev, Georgi</dc:creator>
  <cp:lastModifiedBy>Neshev, Georgi</cp:lastModifiedBy>
  <cp:revision>821</cp:revision>
  <dcterms:created xsi:type="dcterms:W3CDTF">2020-08-14T10:44:02Z</dcterms:created>
  <dcterms:modified xsi:type="dcterms:W3CDTF">2024-01-24T17:54:15Z</dcterms:modified>
</cp:coreProperties>
</file>